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1" r:id="rId2"/>
    <p:sldId id="1174" r:id="rId3"/>
    <p:sldId id="992" r:id="rId4"/>
    <p:sldId id="1010" r:id="rId5"/>
    <p:sldId id="867" r:id="rId6"/>
    <p:sldId id="1149" r:id="rId7"/>
    <p:sldId id="843" r:id="rId8"/>
    <p:sldId id="1151" r:id="rId9"/>
    <p:sldId id="1160" r:id="rId10"/>
    <p:sldId id="1172" r:id="rId11"/>
    <p:sldId id="1072" r:id="rId12"/>
    <p:sldId id="1073" r:id="rId13"/>
    <p:sldId id="1079" r:id="rId14"/>
    <p:sldId id="1074" r:id="rId15"/>
    <p:sldId id="1173" r:id="rId16"/>
    <p:sldId id="1077" r:id="rId17"/>
    <p:sldId id="1078" r:id="rId18"/>
    <p:sldId id="1175" r:id="rId19"/>
    <p:sldId id="799" r:id="rId20"/>
    <p:sldId id="1090" r:id="rId21"/>
    <p:sldId id="1146" r:id="rId22"/>
    <p:sldId id="1091" r:id="rId23"/>
    <p:sldId id="1095" r:id="rId24"/>
    <p:sldId id="1096" r:id="rId25"/>
    <p:sldId id="1169" r:id="rId26"/>
    <p:sldId id="1098" r:id="rId27"/>
    <p:sldId id="1097" r:id="rId28"/>
    <p:sldId id="1099" r:id="rId29"/>
    <p:sldId id="1167" r:id="rId30"/>
    <p:sldId id="1170" r:id="rId31"/>
    <p:sldId id="1100" r:id="rId32"/>
    <p:sldId id="825" r:id="rId33"/>
    <p:sldId id="1029" r:id="rId34"/>
    <p:sldId id="1001" r:id="rId35"/>
    <p:sldId id="1032" r:id="rId36"/>
    <p:sldId id="1094" r:id="rId37"/>
    <p:sldId id="1145" r:id="rId38"/>
    <p:sldId id="1176" r:id="rId39"/>
    <p:sldId id="1101" r:id="rId40"/>
    <p:sldId id="768" r:id="rId41"/>
    <p:sldId id="1103" r:id="rId42"/>
    <p:sldId id="1130" r:id="rId43"/>
    <p:sldId id="1122" r:id="rId44"/>
    <p:sldId id="1147" r:id="rId45"/>
    <p:sldId id="378" r:id="rId46"/>
    <p:sldId id="1134" r:id="rId47"/>
    <p:sldId id="1131" r:id="rId48"/>
    <p:sldId id="1104" r:id="rId49"/>
    <p:sldId id="1177" r:id="rId50"/>
    <p:sldId id="1111" r:id="rId51"/>
    <p:sldId id="1107" r:id="rId52"/>
    <p:sldId id="1152" r:id="rId53"/>
    <p:sldId id="1153" r:id="rId54"/>
    <p:sldId id="1154" r:id="rId55"/>
    <p:sldId id="1109" r:id="rId56"/>
    <p:sldId id="1155" r:id="rId57"/>
    <p:sldId id="1071" r:id="rId58"/>
    <p:sldId id="1156" r:id="rId59"/>
    <p:sldId id="1108" r:id="rId60"/>
    <p:sldId id="1158" r:id="rId6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174"/>
            <p14:sldId id="992"/>
            <p14:sldId id="1010"/>
            <p14:sldId id="867"/>
            <p14:sldId id="1149"/>
            <p14:sldId id="843"/>
            <p14:sldId id="1151"/>
            <p14:sldId id="1160"/>
            <p14:sldId id="1172"/>
            <p14:sldId id="1072"/>
            <p14:sldId id="1073"/>
            <p14:sldId id="1079"/>
            <p14:sldId id="1074"/>
            <p14:sldId id="1173"/>
            <p14:sldId id="1077"/>
            <p14:sldId id="1078"/>
            <p14:sldId id="1175"/>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76"/>
            <p14:sldId id="1101"/>
            <p14:sldId id="768"/>
            <p14:sldId id="1103"/>
            <p14:sldId id="1130"/>
            <p14:sldId id="1122"/>
            <p14:sldId id="1147"/>
            <p14:sldId id="378"/>
            <p14:sldId id="1134"/>
            <p14:sldId id="1131"/>
            <p14:sldId id="1104"/>
            <p14:sldId id="1177"/>
            <p14:sldId id="1111"/>
            <p14:sldId id="1107"/>
            <p14:sldId id="1152"/>
            <p14:sldId id="1153"/>
            <p14:sldId id="1154"/>
            <p14:sldId id="1109"/>
            <p14:sldId id="1155"/>
            <p14:sldId id="1071"/>
            <p14:sldId id="1156"/>
            <p14:sldId id="1108"/>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1" d="100"/>
          <a:sy n="111" d="100"/>
        </p:scale>
        <p:origin x="1134" y="114"/>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200" d="100"/>
        <a:sy n="200" d="100"/>
      </p:scale>
      <p:origin x="0" y="-390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pPr lvl="1"/>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𝛾</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+2</m:t>
                          </m:r>
                        </m:sub>
                      </m:sSub>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2</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+3</m:t>
                          </m:r>
                        </m:sub>
                      </m:sSub>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b="0" i="1" smtClean="0">
                              <a:latin typeface="Cambria Math" panose="02040503050406030204" pitchFamily="18" charset="0"/>
                            </a:rPr>
                            <m:t>𝑇</m:t>
                          </m:r>
                        </m:sub>
                      </m:sSub>
                    </m:oMath>
                  </m:oMathPara>
                </a14:m>
                <a:endParaRPr lang="en-US" b="0"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xmlns="">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32</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321582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52</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53</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67863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54</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57</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58</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60</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 (our focus)</a:t>
                </a:r>
              </a:p>
              <a:p>
                <a:pPr lvl="1"/>
                <a:r>
                  <a:rPr lang="en-US" sz="2800" dirty="0"/>
                  <a:t>Learn the optimal value function and/or policy directly without learning the MDP</a:t>
                </a:r>
              </a:p>
              <a:p>
                <a:pPr>
                  <a:lnSpc>
                    <a:spcPct val="80000"/>
                  </a:lnSpc>
                </a:pPr>
                <a:endParaRPr lang="en-US" dirty="0"/>
              </a:p>
              <a:p>
                <a:pPr>
                  <a:lnSpc>
                    <a:spcPct val="80000"/>
                  </a:lnSpc>
                </a:pPr>
                <a:endParaRPr lang="en-US" dirty="0"/>
              </a:p>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 stochastic task, each action must be tried many times to gain a reliable estimate of its expected reward.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dilemma is that neither exploration nor exploitation can be pursued exclusively without failing at the task. The agent must try a variety of actions and progressively favor those that appear to be best.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98935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23.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42.png"/><Relationship Id="rId4" Type="http://schemas.openxmlformats.org/officeDocument/2006/relationships/image" Target="../media/image580.png"/></Relationships>
</file>

<file path=ppt/slides/_rels/slide25.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3.png"/><Relationship Id="rId4" Type="http://schemas.openxmlformats.org/officeDocument/2006/relationships/image" Target="../media/image310.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8200.png"/><Relationship Id="rId2" Type="http://schemas.openxmlformats.org/officeDocument/2006/relationships/image" Target="../media/image8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26" Type="http://schemas.openxmlformats.org/officeDocument/2006/relationships/image" Target="../media/image60.emf"/><Relationship Id="rId7" Type="http://schemas.openxmlformats.org/officeDocument/2006/relationships/image" Target="../media/image250.png"/><Relationship Id="rId12" Type="http://schemas.openxmlformats.org/officeDocument/2006/relationships/image" Target="../media/image53.emf"/><Relationship Id="rId25" Type="http://schemas.openxmlformats.org/officeDocument/2006/relationships/image" Target="../media/image59.emf"/><Relationship Id="rId2" Type="http://schemas.openxmlformats.org/officeDocument/2006/relationships/notesSlide" Target="../notesSlides/notesSlide24.xml"/><Relationship Id="rId16" Type="http://schemas.openxmlformats.org/officeDocument/2006/relationships/image" Target="../media/image57.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52.emf"/><Relationship Id="rId24" Type="http://schemas.openxmlformats.org/officeDocument/2006/relationships/image" Target="../media/image58.emf"/><Relationship Id="rId32" Type="http://schemas.openxmlformats.org/officeDocument/2006/relationships/image" Target="../media/image99.png"/><Relationship Id="rId15" Type="http://schemas.openxmlformats.org/officeDocument/2006/relationships/image" Target="../media/image56.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51.emf"/><Relationship Id="rId31" Type="http://schemas.openxmlformats.org/officeDocument/2006/relationships/image" Target="../media/image98.png"/><Relationship Id="rId9" Type="http://schemas.openxmlformats.org/officeDocument/2006/relationships/image" Target="../media/image50.emf"/><Relationship Id="rId14" Type="http://schemas.openxmlformats.org/officeDocument/2006/relationships/image" Target="../media/image55.emf"/><Relationship Id="rId27" Type="http://schemas.openxmlformats.org/officeDocument/2006/relationships/image" Target="../media/image61.emf"/><Relationship Id="rId30"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0.emf"/><Relationship Id="rId7" Type="http://schemas.openxmlformats.org/officeDocument/2006/relationships/image" Target="../media/image62.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1.emf"/><Relationship Id="rId9"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11.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8.xml.rels><?xml version="1.0" encoding="UTF-8" standalone="yes"?>
<Relationships xmlns="http://schemas.openxmlformats.org/package/2006/relationships"><Relationship Id="rId8" Type="http://schemas.openxmlformats.org/officeDocument/2006/relationships/image" Target="../media/image811.png"/><Relationship Id="rId13" Type="http://schemas.openxmlformats.org/officeDocument/2006/relationships/image" Target="../media/image130.png"/><Relationship Id="rId3" Type="http://schemas.openxmlformats.org/officeDocument/2006/relationships/image" Target="../media/image312.png"/><Relationship Id="rId7" Type="http://schemas.openxmlformats.org/officeDocument/2006/relationships/image" Target="../media/image7.png"/><Relationship Id="rId12" Type="http://schemas.openxmlformats.org/officeDocument/2006/relationships/image" Target="../media/image120.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1.png"/><Relationship Id="rId5" Type="http://schemas.openxmlformats.org/officeDocument/2006/relationships/image" Target="../media/image5.png"/><Relationship Id="rId10" Type="http://schemas.openxmlformats.org/officeDocument/2006/relationships/image" Target="../media/image101.png"/><Relationship Id="rId4" Type="http://schemas.openxmlformats.org/officeDocument/2006/relationships/image" Target="../media/image410.png"/><Relationship Id="rId9"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a:t>
            </a:r>
            <a:r>
              <a:rPr lang="en-US" altLang="zh-CN"/>
              <a:t>Gu 2022</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36D8-BEAC-44C8-B61B-4A6E51313505}"/>
              </a:ext>
            </a:extLst>
          </p:cNvPr>
          <p:cNvSpPr>
            <a:spLocks noGrp="1"/>
          </p:cNvSpPr>
          <p:nvPr>
            <p:ph type="title"/>
          </p:nvPr>
        </p:nvSpPr>
        <p:spPr/>
        <p:txBody>
          <a:bodyPr/>
          <a:lstStyle/>
          <a:p>
            <a:r>
              <a:rPr lang="en-US" dirty="0"/>
              <a:t>Exploration-Exploitation Dilemma</a:t>
            </a:r>
            <a:endParaRPr lang="en-SE" dirty="0"/>
          </a:p>
        </p:txBody>
      </p:sp>
      <p:sp>
        <p:nvSpPr>
          <p:cNvPr id="3" name="Content Placeholder 2">
            <a:extLst>
              <a:ext uri="{FF2B5EF4-FFF2-40B4-BE49-F238E27FC236}">
                <a16:creationId xmlns:a16="http://schemas.microsoft.com/office/drawing/2014/main" id="{A2261305-786F-4D25-8359-C2DBA7BB2491}"/>
              </a:ext>
            </a:extLst>
          </p:cNvPr>
          <p:cNvSpPr>
            <a:spLocks noGrp="1"/>
          </p:cNvSpPr>
          <p:nvPr>
            <p:ph idx="1"/>
          </p:nvPr>
        </p:nvSpPr>
        <p:spPr/>
        <p:txBody>
          <a:bodyPr>
            <a:normAutofit lnSpcReduction="10000"/>
          </a:bodyPr>
          <a:lstStyle/>
          <a:p>
            <a:r>
              <a:rPr lang="en-US" dirty="0"/>
              <a:t>The agent has to exploit what it has already experienced in order to obtain reward, but it also has to explore in order to make better action selections in the future. </a:t>
            </a:r>
            <a:endParaRPr lang="en-SE" dirty="0"/>
          </a:p>
          <a:p>
            <a:pPr lvl="1"/>
            <a:r>
              <a:rPr lang="en-US" dirty="0"/>
              <a:t>Exploitation: to obtain a lot of reward, the agent must prefer actions that it has tried in the past and found to be effective in producing reward. </a:t>
            </a:r>
          </a:p>
          <a:p>
            <a:pPr lvl="1"/>
            <a:r>
              <a:rPr lang="en-US" dirty="0"/>
              <a:t>Exploration: to discover such actions, it has to try actions that it has not selected before. </a:t>
            </a:r>
          </a:p>
        </p:txBody>
      </p:sp>
      <p:sp>
        <p:nvSpPr>
          <p:cNvPr id="4" name="Slide Number Placeholder 3">
            <a:extLst>
              <a:ext uri="{FF2B5EF4-FFF2-40B4-BE49-F238E27FC236}">
                <a16:creationId xmlns:a16="http://schemas.microsoft.com/office/drawing/2014/main" id="{3555FFB7-482A-4E34-984B-0E6515DE9BD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91197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(exploration);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r>
                  <a:rPr lang="en-US" dirty="0"/>
                  <a:t> (exploitation)</a:t>
                </a:r>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Introduction</a:t>
            </a:r>
          </a:p>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44104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Introduction</a:t>
            </a:r>
          </a:p>
          <a:p>
            <a:r>
              <a:rPr lang="en-US" dirty="0"/>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100735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fontScale="77500" lnSpcReduction="2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a:r>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a:latin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e>
                    </m:d>
                  </m:oMath>
                </a14:m>
                <a:endParaRPr lang="en-US" b="0"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+4</m:t>
                            </m:r>
                          </m:sub>
                        </m:sSub>
                        <m:r>
                          <a:rPr lang="en-US" b="0" i="1" smtClean="0">
                            <a:latin typeface="Cambria Math" panose="02040503050406030204" pitchFamily="18" charset="0"/>
                          </a:rPr>
                          <m:t>+…</m:t>
                        </m:r>
                      </m:e>
                    </m:d>
                  </m:oMath>
                </a14:m>
                <a:endParaRPr lang="en-US" b="0" dirty="0"/>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+4</m:t>
                            </m:r>
                          </m:sub>
                        </m:sSub>
                        <m:r>
                          <a:rPr lang="en-US" i="1">
                            <a:latin typeface="Cambria Math" panose="02040503050406030204" pitchFamily="18" charset="0"/>
                          </a:rPr>
                          <m:t>+…</m:t>
                        </m:r>
                      </m:e>
                    </m:d>
                  </m:oMath>
                </a14:m>
                <a:endParaRPr lang="en-US" dirty="0"/>
              </a:p>
              <a:p>
                <a:r>
                  <a:rPr lang="en-US" dirty="0">
                    <a:solidFill>
                      <a:schemeClr val="tx1"/>
                    </a:solidFill>
                  </a:rPr>
                  <a:t>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037" t="-29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3</a:t>
            </a:fld>
            <a:endParaRPr lang="en-US" altLang="zh-CN" dirty="0"/>
          </a:p>
        </p:txBody>
      </p:sp>
    </p:spTree>
    <p:extLst>
      <p:ext uri="{BB962C8B-B14F-4D97-AF65-F5344CB8AC3E}">
        <p14:creationId xmlns:p14="http://schemas.microsoft.com/office/powerpoint/2010/main" val="31426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Introduction</a:t>
            </a:r>
          </a:p>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699607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a:t> (</a:t>
            </a:r>
            <a:r>
              <a:rPr lang="en-US" dirty="0"/>
              <a:t>Independent and identically </a:t>
            </a:r>
            <a:r>
              <a:rPr lang="en-US"/>
              <a:t>distributed) data</a:t>
            </a:r>
            <a:endParaRPr lang="en-US" dirty="0"/>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2186902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Introduction</a:t>
            </a:r>
          </a:p>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57690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397601" y="1182305"/>
                <a:ext cx="8229600" cy="2580640"/>
              </a:xfrm>
            </p:spPr>
            <p:txBody>
              <a:bodyPr>
                <a:normAutofit fontScale="92500"/>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(our focus)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397601" y="1182305"/>
                <a:ext cx="8229600" cy="2580640"/>
              </a:xfrm>
              <a:blipFill>
                <a:blip r:embed="rId3"/>
                <a:stretch>
                  <a:fillRect l="-815" t="-14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MDP-based RL</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a:t>Summary: Action </a:t>
            </a:r>
            <a:r>
              <a:rPr lang="en-US" dirty="0"/>
              <a:t>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Introduction</a:t>
            </a:r>
          </a:p>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6303</TotalTime>
  <Words>7177</Words>
  <Application>Microsoft Office PowerPoint</Application>
  <PresentationFormat>On-screen Show (4:3)</PresentationFormat>
  <Paragraphs>761</Paragraphs>
  <Slides>60</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CMMI10</vt:lpstr>
      <vt:lpstr>CMR10</vt:lpstr>
      <vt:lpstr>Palatino</vt:lpstr>
      <vt:lpstr>Arial</vt:lpstr>
      <vt:lpstr>Calibri</vt:lpstr>
      <vt:lpstr>Cambria Math</vt:lpstr>
      <vt:lpstr>Tahoma</vt:lpstr>
      <vt:lpstr>Default Design</vt:lpstr>
      <vt:lpstr>L7.2  Value-based RL</vt:lpstr>
      <vt:lpstr>Outline</vt:lpstr>
      <vt:lpstr>Reinforcement Learning</vt:lpstr>
      <vt:lpstr>Characteristics of RL</vt:lpstr>
      <vt:lpstr>Model-Based vs. Model-Free</vt:lpstr>
      <vt:lpstr>Model-Based RL</vt:lpstr>
      <vt:lpstr>MiniGW: Model Learning</vt:lpstr>
      <vt:lpstr>Value-based RL</vt:lpstr>
      <vt:lpstr>Outline</vt:lpstr>
      <vt:lpstr>Recall: Definitions of Terms</vt:lpstr>
      <vt:lpstr>Monte Carlo (MC) Prediction (Policy Evaluation)</vt:lpstr>
      <vt:lpstr>MC Prediction Details</vt:lpstr>
      <vt:lpstr>Example: Computing Returns for One Episode</vt:lpstr>
      <vt:lpstr>Exploration in MC Prediction for q_π (s,a) </vt:lpstr>
      <vt:lpstr>Exploration-Exploitation Dilemma</vt:lpstr>
      <vt:lpstr>ϵ-Greedy as One Type Of ϵ-Soft</vt:lpstr>
      <vt:lpstr>Optimal ϵ-Soft Policy</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Summary: 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368</cp:revision>
  <dcterms:created xsi:type="dcterms:W3CDTF">2020-05-13T19:01:03Z</dcterms:created>
  <dcterms:modified xsi:type="dcterms:W3CDTF">2022-11-02T11:57:24Z</dcterms:modified>
</cp:coreProperties>
</file>